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21209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21478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92331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24396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5968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2368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6402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75969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79874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10701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1856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4035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82115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405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92867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56202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2928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104C1CB-EBBF-4840-91E1-D97C86A68A08}" type="datetimeFigureOut">
              <a:rPr lang="bg-BG" smtClean="0"/>
              <a:t>16.2.2022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99FAA-722B-43E1-A27E-379634DC6A6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045482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1FE6F52-C44D-416A-8303-DFC0FBE51F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2702" y="2235200"/>
            <a:ext cx="9144000" cy="2387600"/>
          </a:xfrm>
        </p:spPr>
        <p:txBody>
          <a:bodyPr/>
          <a:lstStyle/>
          <a:p>
            <a:pPr algn="ctr"/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ПГТ „ПРОФ. Д-Р АСЕН ЗЛАТАРОВ“</a:t>
            </a:r>
          </a:p>
        </p:txBody>
      </p:sp>
    </p:spTree>
    <p:extLst>
      <p:ext uri="{BB962C8B-B14F-4D97-AF65-F5344CB8AC3E}">
        <p14:creationId xmlns:p14="http://schemas.microsoft.com/office/powerpoint/2010/main" val="1672529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3000">
        <p15:prstTrans prst="curtains"/>
      </p:transition>
    </mc:Choice>
    <mc:Fallback xmlns="">
      <p:transition spd="slow" advClick="0" advTm="3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B3E676A-3E9A-4DF9-AC2F-1E9BF338E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„Проф. д-р Асен Златаров“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F4E67D1-9711-4146-BDDB-1B0CD83833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85999"/>
            <a:ext cx="5181600" cy="4450703"/>
          </a:xfrm>
        </p:spPr>
        <p:txBody>
          <a:bodyPr>
            <a:normAutofit/>
          </a:bodyPr>
          <a:lstStyle/>
          <a:p>
            <a:pPr algn="just"/>
            <a: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Асен Златаров познат като б</a:t>
            </a:r>
            <a:r>
              <a:rPr lang="bg-BG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лестящ</a:t>
            </a:r>
            <a: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учен и учител  новатор,  богат с олицетворения, които</a:t>
            </a:r>
            <a:r>
              <a:rPr lang="bg-BG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 задължават</a:t>
            </a:r>
            <a:r>
              <a:rPr lang="bg-BG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и до </a:t>
            </a:r>
            <a: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днес. </a:t>
            </a:r>
          </a:p>
          <a:p>
            <a:pPr algn="just"/>
            <a: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Неговата страст към знанието  ни води по пътя </a:t>
            </a:r>
            <a:r>
              <a:rPr lang="bg-BG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към</a:t>
            </a:r>
            <a: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една по различна история, погледната от  по-вдъхновяващ ъгъл. </a:t>
            </a:r>
          </a:p>
          <a:p>
            <a:pPr algn="just"/>
            <a: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Чувствата са много, но думите малко. Въпреки пречките и провалите му, той се доказва като един от </a:t>
            </a:r>
            <a:r>
              <a:rPr lang="bg-BG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достойните</a:t>
            </a:r>
            <a: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патрони, с  които  ние</a:t>
            </a:r>
            <a:r>
              <a:rPr lang="bg-BG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се гордеем.</a:t>
            </a:r>
            <a:endParaRPr lang="bg-BG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bg-BG" dirty="0"/>
          </a:p>
        </p:txBody>
      </p:sp>
      <p:pic>
        <p:nvPicPr>
          <p:cNvPr id="1026" name="Picture 2" descr="ПРОФ. Д-Р АСЕН ЗЛАТАРОВ – Tourist information center – Haskovо /  Туристически информационен център Хасково">
            <a:extLst>
              <a:ext uri="{FF2B5EF4-FFF2-40B4-BE49-F238E27FC236}">
                <a16:creationId xmlns:a16="http://schemas.microsoft.com/office/drawing/2014/main" id="{8D0BC163-4155-4F7E-B186-C1D916D20E3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93009" y="2285999"/>
            <a:ext cx="4395788" cy="3119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694342"/>
      </p:ext>
    </p:extLst>
  </p:cSld>
  <p:clrMapOvr>
    <a:masterClrMapping/>
  </p:clrMapOvr>
  <p:transition spd="slow" advClick="0" advTm="15000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7F8F75B-44A4-423A-9F95-48E783187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Фоти Маринов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DC2A4D9-CA00-4FE3-89C8-D1ADC39D9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21901"/>
            <a:ext cx="10515600" cy="3555061"/>
          </a:xfrm>
        </p:spPr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Фоти Маринов е основателят на нашата гимназия в далечната 1959г. </a:t>
            </a:r>
          </a:p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За кратко време училището се превръща в образцово</a:t>
            </a:r>
          </a:p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и новаторско, единствено в страната.</a:t>
            </a:r>
          </a:p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Като средище на знания и професионални умения , ТОХ-а посреща делегации, от източноевропейските държави през 70-те и 80 те години.</a:t>
            </a:r>
          </a:p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За значителен принос в  средното и професионално образование през 1981г. училището е удостоено с най-престижното държавно отличие –орденът „</a:t>
            </a:r>
            <a:r>
              <a:rPr lang="bg-BG" dirty="0" err="1">
                <a:latin typeface="Arial" panose="020B0604020202020204" pitchFamily="34" charset="0"/>
                <a:cs typeface="Arial" panose="020B0604020202020204" pitchFamily="34" charset="0"/>
              </a:rPr>
              <a:t>Св.св.Кирил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 и Методий“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–I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степен.</a:t>
            </a:r>
          </a:p>
          <a:p>
            <a:endParaRPr lang="bg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188331"/>
      </p:ext>
    </p:extLst>
  </p:cSld>
  <p:clrMapOvr>
    <a:masterClrMapping/>
  </p:clrMapOvr>
  <p:transition spd="slow" advClick="0" advTm="10000">
    <p:wheel spokes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ПГТ Бургас">
            <a:extLst>
              <a:ext uri="{FF2B5EF4-FFF2-40B4-BE49-F238E27FC236}">
                <a16:creationId xmlns:a16="http://schemas.microsoft.com/office/drawing/2014/main" id="{6BCE9C1D-A778-4810-A69C-8F3C7046F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646" y="1376246"/>
            <a:ext cx="7884173" cy="442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777967"/>
      </p:ext>
    </p:extLst>
  </p:cSld>
  <p:clrMapOvr>
    <a:masterClrMapping/>
  </p:clrMapOvr>
  <p:transition spd="slow" advClick="0" advTm="3000">
    <p:wheel spokes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3DCF8684-C0A2-4918-BA11-19E48CBC3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931"/>
            <a:ext cx="10515600" cy="4796032"/>
          </a:xfrm>
        </p:spPr>
        <p:txBody>
          <a:bodyPr/>
          <a:lstStyle/>
          <a:p>
            <a:r>
              <a:rPr lang="bg-B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Училище, в което  получаваме отговори на всички въпроси. </a:t>
            </a:r>
          </a:p>
          <a:p>
            <a:r>
              <a:rPr lang="bg-B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Мястото, </a:t>
            </a:r>
            <a:r>
              <a:rPr lang="bg-B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където</a:t>
            </a:r>
            <a:r>
              <a:rPr lang="bg-B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освен знания,  има светлина</a:t>
            </a:r>
            <a:r>
              <a:rPr lang="bg-B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сърцата ни. </a:t>
            </a:r>
            <a:endParaRPr lang="bg-BG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bg-B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Учители,  които  помагат </a:t>
            </a:r>
            <a:r>
              <a:rPr lang="bg-B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нашите </a:t>
            </a:r>
            <a:r>
              <a:rPr lang="bg-B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изпитания- настоящи и бъдещи..</a:t>
            </a:r>
          </a:p>
          <a:p>
            <a:r>
              <a:rPr lang="bg-B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Ученици</a:t>
            </a:r>
            <a:r>
              <a:rPr lang="bg-B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bg-B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малки, но и пораснали вече  деца. </a:t>
            </a:r>
          </a:p>
          <a:p>
            <a:r>
              <a:rPr lang="bg-B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</a:t>
            </a:r>
            <a:r>
              <a:rPr lang="bg-B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душите</a:t>
            </a:r>
            <a:r>
              <a:rPr lang="bg-B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ни завинаги ще отекват звънците, смехът в коридора и думите на нашите   учители.</a:t>
            </a:r>
          </a:p>
          <a:p>
            <a:r>
              <a:rPr lang="bg-B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Сградата на проф. д-р „Асен Златаров“ завинаги ще буди респект, а коридорите   изпълнени с нашите</a:t>
            </a:r>
            <a:r>
              <a:rPr lang="bg-B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bg-B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спомени.</a:t>
            </a:r>
          </a:p>
          <a:p>
            <a:r>
              <a:rPr lang="bg-B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</a:t>
            </a:r>
            <a:r>
              <a:rPr lang="bg-B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като </a:t>
            </a:r>
            <a:r>
              <a:rPr lang="bg-B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прекрачим прага на</a:t>
            </a:r>
            <a:r>
              <a:rPr lang="bg-B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класната стая,  с усмивка  ще си спомним за едно голямо семейство-семейството на ПГТ “Проф. д-р Асен Златаров“ </a:t>
            </a:r>
            <a:r>
              <a:rPr lang="bg-BG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гр.Бургас</a:t>
            </a:r>
            <a:r>
              <a:rPr lang="bg-B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168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15000">
        <p15:prstTrans prst="origami"/>
      </p:transition>
    </mc:Choice>
    <mc:Fallback xmlns="">
      <p:transition spd="slow" advClick="0" advTm="1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E279236-9BA3-4C03-8AC9-FD33A234D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3894"/>
            <a:ext cx="10515600" cy="6344815"/>
          </a:xfrm>
        </p:spPr>
        <p:txBody>
          <a:bodyPr>
            <a:normAutofit/>
          </a:bodyPr>
          <a:lstStyle/>
          <a:p>
            <a:pPr algn="l"/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 19.11.2021г. под патронажа на Министерството на образованието, РУО г. Варна, Първа езикова гимназия Варна и кмета на гр. Варна се </a:t>
            </a:r>
            <a:r>
              <a:rPr lang="bg-BG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проведе</a:t>
            </a: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Пети национален конкурс за </a:t>
            </a:r>
            <a:r>
              <a:rPr lang="ru-RU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историческа</a:t>
            </a: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памет</a:t>
            </a: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bg-BG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Будител" и национална ученическа видеоконференция "200 години от рождението на Георги С. Раковски“.</a:t>
            </a:r>
          </a:p>
          <a:p>
            <a:pPr algn="l"/>
            <a:r>
              <a:rPr lang="bg-BG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Участие взеха около 40 училища в страната. ПГТ „Проф. д-р Асен Златаров“ </a:t>
            </a:r>
            <a:r>
              <a:rPr lang="bg-BG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гр.Бургас</a:t>
            </a:r>
            <a:r>
              <a:rPr lang="bg-BG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също взе участие и в трите категории.</a:t>
            </a:r>
          </a:p>
          <a:p>
            <a:pPr algn="l"/>
            <a:r>
              <a:rPr lang="bg-BG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Учениците от ПГТ "Проф. д-р Асен Златаров“ гр. Бургас бяха номинирани в трите категории:</a:t>
            </a:r>
          </a:p>
          <a:p>
            <a:pPr algn="l"/>
            <a:r>
              <a:rPr lang="bg-BG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Филм-драматизация - с участието на Теодора Митева 10б клас, Диан Иванов 10 а кл., Станимир Дойчев 10 г клас, Деян Тачев и Калоян Кузманов от 8 ж клас - 3 място</a:t>
            </a:r>
          </a:p>
          <a:p>
            <a:pPr algn="l"/>
            <a:r>
              <a:rPr lang="bg-BG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Доклад - Сияна Вълчанова 10 б клас- 3 място</a:t>
            </a:r>
          </a:p>
          <a:p>
            <a:pPr algn="l"/>
            <a:r>
              <a:rPr lang="bg-BG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Историческо есе - Мартина Базлянкова 10б клас - 3 място.</a:t>
            </a:r>
          </a:p>
          <a:p>
            <a:pPr algn="l"/>
            <a:r>
              <a:rPr lang="bg-BG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Днес ние-учениците не забравяме, че сме част от голямото семейство- семейството на възпитаниците на ПГТ "Проф. д-р Асен Златаров- училището, което сбъдва мечти!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81771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0">
        <p15:prstTrans prst="fracture"/>
      </p:transition>
    </mc:Choice>
    <mc:Fallback xmlns="">
      <p:transition spd="slow" advClick="0" advTm="2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BBB561B-7EBB-4B10-9569-E7A316698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514" y="430439"/>
            <a:ext cx="10515600" cy="1325563"/>
          </a:xfrm>
        </p:spPr>
        <p:txBody>
          <a:bodyPr/>
          <a:lstStyle/>
          <a:p>
            <a:pPr algn="ctr"/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Конкурс за „200 години от рождението на Георги С. Раковски</a:t>
            </a:r>
            <a:r>
              <a:rPr lang="bg-BG" dirty="0"/>
              <a:t>“</a:t>
            </a:r>
          </a:p>
        </p:txBody>
      </p:sp>
      <p:pic>
        <p:nvPicPr>
          <p:cNvPr id="4098" name="Picture 2" descr="Няма налично описание.">
            <a:extLst>
              <a:ext uri="{FF2B5EF4-FFF2-40B4-BE49-F238E27FC236}">
                <a16:creationId xmlns:a16="http://schemas.microsoft.com/office/drawing/2014/main" id="{89020DF0-DA5A-4A00-9009-26DCA77A76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2790" y="2052638"/>
            <a:ext cx="5608196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653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5000">
        <p15:prstTrans prst="origami"/>
      </p:transition>
    </mc:Choice>
    <mc:Fallback xmlns="">
      <p:transition spd="slow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3CF7F0B-9325-4D5C-B2DE-A9C6ED86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245453"/>
          </a:xfrm>
        </p:spPr>
        <p:txBody>
          <a:bodyPr/>
          <a:lstStyle/>
          <a:p>
            <a:pPr algn="ctr"/>
            <a:r>
              <a:rPr lang="bg-BG" dirty="0"/>
              <a:t>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Трето Място за категория Драматизация</a:t>
            </a:r>
          </a:p>
        </p:txBody>
      </p:sp>
      <p:pic>
        <p:nvPicPr>
          <p:cNvPr id="5124" name="Picture 4" descr="Няма налично описание.">
            <a:extLst>
              <a:ext uri="{FF2B5EF4-FFF2-40B4-BE49-F238E27FC236}">
                <a16:creationId xmlns:a16="http://schemas.microsoft.com/office/drawing/2014/main" id="{971CCCC4-7B79-460C-86A4-AE93AAEFBC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90" y="1838740"/>
            <a:ext cx="3388971" cy="473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Няма налично описание.">
            <a:extLst>
              <a:ext uri="{FF2B5EF4-FFF2-40B4-BE49-F238E27FC236}">
                <a16:creationId xmlns:a16="http://schemas.microsoft.com/office/drawing/2014/main" id="{CA4140C2-AD86-4C20-A28A-9C08F9DD7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646" y="1853248"/>
            <a:ext cx="3499718" cy="4715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Няма налично описание.">
            <a:extLst>
              <a:ext uri="{FF2B5EF4-FFF2-40B4-BE49-F238E27FC236}">
                <a16:creationId xmlns:a16="http://schemas.microsoft.com/office/drawing/2014/main" id="{9251BE53-4E2A-43CA-9C36-7EBB634D5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448" y="1853248"/>
            <a:ext cx="3419934" cy="4715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561499"/>
      </p:ext>
    </p:extLst>
  </p:cSld>
  <p:clrMapOvr>
    <a:masterClrMapping/>
  </p:clrMapOvr>
  <p:transition spd="slow" advClick="0" advTm="5000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Няма налично описание.">
            <a:extLst>
              <a:ext uri="{FF2B5EF4-FFF2-40B4-BE49-F238E27FC236}">
                <a16:creationId xmlns:a16="http://schemas.microsoft.com/office/drawing/2014/main" id="{2278AE4E-B494-49EA-BB24-185C63B16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78" y="1077683"/>
            <a:ext cx="4093855" cy="547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Няма налично описание.">
            <a:extLst>
              <a:ext uri="{FF2B5EF4-FFF2-40B4-BE49-F238E27FC236}">
                <a16:creationId xmlns:a16="http://schemas.microsoft.com/office/drawing/2014/main" id="{5E147EEC-458C-4640-9616-9E5A045C6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877" y="1077684"/>
            <a:ext cx="4093855" cy="547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183064"/>
      </p:ext>
    </p:extLst>
  </p:cSld>
  <p:clrMapOvr>
    <a:masterClrMapping/>
  </p:clrMapOvr>
  <p:transition spd="slow" advClick="0" advTm="5000">
    <p:wheel spokes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FE7BEB2-1040-40E8-AE6E-84FB53EEC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336325"/>
          </a:xfrm>
        </p:spPr>
        <p:txBody>
          <a:bodyPr/>
          <a:lstStyle/>
          <a:p>
            <a:pPr algn="ctr"/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Трето място за категория есе и    доклад</a:t>
            </a:r>
          </a:p>
        </p:txBody>
      </p:sp>
      <p:pic>
        <p:nvPicPr>
          <p:cNvPr id="7170" name="Picture 2" descr="Няма налично описание.">
            <a:extLst>
              <a:ext uri="{FF2B5EF4-FFF2-40B4-BE49-F238E27FC236}">
                <a16:creationId xmlns:a16="http://schemas.microsoft.com/office/drawing/2014/main" id="{0306DB78-55BA-48E9-A953-7BC2DB6794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39" y="1958008"/>
            <a:ext cx="3071191" cy="459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Няма налично описание.">
            <a:extLst>
              <a:ext uri="{FF2B5EF4-FFF2-40B4-BE49-F238E27FC236}">
                <a16:creationId xmlns:a16="http://schemas.microsoft.com/office/drawing/2014/main" id="{EE37836A-F7FB-4835-82D5-39D5B66FE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99" y="2047460"/>
            <a:ext cx="3071191" cy="450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636620"/>
      </p:ext>
    </p:extLst>
  </p:cSld>
  <p:clrMapOvr>
    <a:masterClrMapping/>
  </p:clrMapOvr>
  <p:transition spd="slow" advClick="0" advTm="5000">
    <p:wheel spokes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Няма налично описание.">
            <a:extLst>
              <a:ext uri="{FF2B5EF4-FFF2-40B4-BE49-F238E27FC236}">
                <a16:creationId xmlns:a16="http://schemas.microsoft.com/office/drawing/2014/main" id="{2B6C32B2-9B42-4139-A5BF-E3315A5B5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99" y="947101"/>
            <a:ext cx="5234473" cy="392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Няма налично описание.">
            <a:extLst>
              <a:ext uri="{FF2B5EF4-FFF2-40B4-BE49-F238E27FC236}">
                <a16:creationId xmlns:a16="http://schemas.microsoft.com/office/drawing/2014/main" id="{C39C7E4B-1FA9-4FE7-A582-6827F830E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580" y="1847256"/>
            <a:ext cx="3674320" cy="489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903272"/>
      </p:ext>
    </p:extLst>
  </p:cSld>
  <p:clrMapOvr>
    <a:masterClrMapping/>
  </p:clrMapOvr>
  <p:transition spd="slow" advClick="0" advTm="5000">
    <p:wheel spokes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Няма налично описание.">
            <a:extLst>
              <a:ext uri="{FF2B5EF4-FFF2-40B4-BE49-F238E27FC236}">
                <a16:creationId xmlns:a16="http://schemas.microsoft.com/office/drawing/2014/main" id="{A8B523C4-A65C-4946-9231-F13F7080B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896" y="205272"/>
            <a:ext cx="3893588" cy="519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Няма налично описание.">
            <a:extLst>
              <a:ext uri="{FF2B5EF4-FFF2-40B4-BE49-F238E27FC236}">
                <a16:creationId xmlns:a16="http://schemas.microsoft.com/office/drawing/2014/main" id="{9D8D6C58-3A08-403E-BB56-AC470E73A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436" y="1535921"/>
            <a:ext cx="3893588" cy="519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30829"/>
      </p:ext>
    </p:extLst>
  </p:cSld>
  <p:clrMapOvr>
    <a:masterClrMapping/>
  </p:clrMapOvr>
  <p:transition spd="slow" advClick="0" advTm="5000">
    <p:wheel spokes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Няма налично описание.">
            <a:extLst>
              <a:ext uri="{FF2B5EF4-FFF2-40B4-BE49-F238E27FC236}">
                <a16:creationId xmlns:a16="http://schemas.microsoft.com/office/drawing/2014/main" id="{A7C4E52A-83C7-4585-9728-C31DD0D70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875" y="195423"/>
            <a:ext cx="3725634" cy="496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Няма налично описание.">
            <a:extLst>
              <a:ext uri="{FF2B5EF4-FFF2-40B4-BE49-F238E27FC236}">
                <a16:creationId xmlns:a16="http://schemas.microsoft.com/office/drawing/2014/main" id="{3293BACD-942F-4B5F-9E19-2ACF59EED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430" y="1563914"/>
            <a:ext cx="3893587" cy="519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681620"/>
      </p:ext>
    </p:extLst>
  </p:cSld>
  <p:clrMapOvr>
    <a:masterClrMapping/>
  </p:clrMapOvr>
  <p:transition spd="slow" advClick="0" advTm="5000">
    <p:wheel spokes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Няма налично описание.">
            <a:extLst>
              <a:ext uri="{FF2B5EF4-FFF2-40B4-BE49-F238E27FC236}">
                <a16:creationId xmlns:a16="http://schemas.microsoft.com/office/drawing/2014/main" id="{222DB89F-6870-477F-9381-BDA7A3B62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900" y="255034"/>
            <a:ext cx="3874539" cy="516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Може да бъде изображение с 4 души, изправени хора и на закрито">
            <a:extLst>
              <a:ext uri="{FF2B5EF4-FFF2-40B4-BE49-F238E27FC236}">
                <a16:creationId xmlns:a16="http://schemas.microsoft.com/office/drawing/2014/main" id="{3A45516F-9618-4A24-AF37-7C967ACF9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478" y="1819469"/>
            <a:ext cx="3673928" cy="489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845200"/>
      </p:ext>
    </p:extLst>
  </p:cSld>
  <p:clrMapOvr>
    <a:masterClrMapping/>
  </p:clrMapOvr>
  <p:transition spd="slow" advClick="0" advTm="5000">
    <p:wheel spokes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4039353-F871-498E-8623-0B89B7D4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52538"/>
            <a:ext cx="10515600" cy="2852737"/>
          </a:xfrm>
        </p:spPr>
        <p:txBody>
          <a:bodyPr>
            <a:norm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Горди  сме да представим своята гимназия</a:t>
            </a:r>
            <a:r>
              <a:rPr lang="bg-BG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сред останалите училища в страната. </a:t>
            </a:r>
            <a:br>
              <a:rPr lang="bg-BG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bg-BG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Усвоили знанията, придобили и умения с новаторски дух, отговорност и формирано родолюбие  ще следваме</a:t>
            </a:r>
            <a: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заветите на Асен Златаров –  патрон, останал завинаги в нашите сърца.</a:t>
            </a:r>
            <a:b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Честит празник!</a:t>
            </a:r>
            <a:b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br>
              <a:rPr lang="bg-BG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bg-BG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689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2000">
        <p15:prstTrans prst="curtains"/>
      </p:transition>
    </mc:Choice>
    <mc:Fallback xmlns="">
      <p:transition spd="slow" advClick="0" advTm="12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89705A5-8BB3-4D47-B7C7-E01D82A56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6" y="884584"/>
            <a:ext cx="8825657" cy="3707294"/>
          </a:xfrm>
        </p:spPr>
        <p:txBody>
          <a:bodyPr/>
          <a:lstStyle/>
          <a:p>
            <a:br>
              <a:rPr lang="bg-BG" sz="2400" dirty="0"/>
            </a:br>
            <a:r>
              <a:rPr lang="bg-BG" sz="2000" dirty="0">
                <a:latin typeface="Arial" panose="020B0604020202020204" pitchFamily="34" charset="0"/>
                <a:cs typeface="Arial" panose="020B0604020202020204" pitchFamily="34" charset="0"/>
              </a:rPr>
              <a:t>Благодаря за вниманието!</a:t>
            </a:r>
            <a:br>
              <a:rPr lang="bg-BG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000" dirty="0">
                <a:latin typeface="Arial" panose="020B0604020202020204" pitchFamily="34" charset="0"/>
                <a:cs typeface="Arial" panose="020B0604020202020204" pitchFamily="34" charset="0"/>
              </a:rPr>
              <a:t>Теодора Митева 10 б клас</a:t>
            </a:r>
            <a:br>
              <a:rPr lang="bg-BG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000" dirty="0">
                <a:latin typeface="Arial" panose="020B0604020202020204" pitchFamily="34" charset="0"/>
                <a:cs typeface="Arial" panose="020B0604020202020204" pitchFamily="34" charset="0"/>
              </a:rPr>
              <a:t>Сияна Вълчанова 10 б клас</a:t>
            </a:r>
            <a:br>
              <a:rPr lang="bg-BG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000" dirty="0">
                <a:latin typeface="Arial" panose="020B0604020202020204" pitchFamily="34" charset="0"/>
                <a:cs typeface="Arial" panose="020B0604020202020204" pitchFamily="34" charset="0"/>
              </a:rPr>
              <a:t>Мартина </a:t>
            </a:r>
            <a:r>
              <a:rPr lang="bg-BG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Базлянкова</a:t>
            </a:r>
            <a:r>
              <a:rPr lang="bg-BG" sz="2000" dirty="0">
                <a:latin typeface="Arial" panose="020B0604020202020204" pitchFamily="34" charset="0"/>
                <a:cs typeface="Arial" panose="020B0604020202020204" pitchFamily="34" charset="0"/>
              </a:rPr>
              <a:t> 10 б клас</a:t>
            </a:r>
            <a:br>
              <a:rPr lang="bg-BG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bg-BG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8175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Йон">
  <a:themeElements>
    <a:clrScheme name="Й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Й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Й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502</TotalTime>
  <Words>560</Words>
  <Application>Microsoft Office PowerPoint</Application>
  <PresentationFormat>Широк екран</PresentationFormat>
  <Paragraphs>30</Paragraphs>
  <Slides>16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Йон</vt:lpstr>
      <vt:lpstr>ПГТ „ПРОФ. Д-Р АСЕН ЗЛАТАРОВ“</vt:lpstr>
      <vt:lpstr>„Проф. д-р Асен Златаров“</vt:lpstr>
      <vt:lpstr>Фоти Маринов</vt:lpstr>
      <vt:lpstr>Презентация на PowerPoint</vt:lpstr>
      <vt:lpstr>Презентация на PowerPoint</vt:lpstr>
      <vt:lpstr>Презентация на PowerPoint</vt:lpstr>
      <vt:lpstr>Конкурс за „200 години от рождението на Георги С. Раковски“</vt:lpstr>
      <vt:lpstr> Трето Място за категория Драматизация</vt:lpstr>
      <vt:lpstr>Презентация на PowerPoint</vt:lpstr>
      <vt:lpstr>Трето място за категория есе и    доклад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Горди  сме да представим своята гимназия, сред останалите училища в страната.         Усвоили знанията, придобили и умения с новаторски дух, отговорност и формирано родолюбие  ще следваме заветите на Асен Златаров –  патрон, останал завинаги в нашите сърца. Честит празник!   </vt:lpstr>
      <vt:lpstr> Благодаря за вниманието! Теодора Митева 10 б клас Сияна Вълчанова 10 б клас Мартина Базлянкова 10 б клас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ПГТ“ ПРОФ. Д-Р АСЕН ЗЛАТАРОВ“</dc:title>
  <dc:creator>Mitevi</dc:creator>
  <cp:lastModifiedBy>Tanya Karaverlerska</cp:lastModifiedBy>
  <cp:revision>13</cp:revision>
  <dcterms:created xsi:type="dcterms:W3CDTF">2022-02-15T09:21:48Z</dcterms:created>
  <dcterms:modified xsi:type="dcterms:W3CDTF">2022-02-16T20:20:37Z</dcterms:modified>
</cp:coreProperties>
</file>